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11"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varScale="1">
        <p:scale>
          <a:sx n="85" d="100"/>
          <a:sy n="85" d="100"/>
        </p:scale>
        <p:origin x="1032"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4" presId="urn:microsoft.com/office/officeart/2005/8/layout/hList7"/>
    <dgm:cxn modelId="{6B7A22E3-D11B-45E2-A63F-B9E05EFC9766}" srcId="{DF80E162-BDF5-4249-87E0-86D5A7D970EF}" destId="{C11E9EB8-B6EB-4E70-B5A1-0DC55A504D2E}" srcOrd="3"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4"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10/11/2023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 </a:t>
            </a:r>
          </a:p>
          <a:p>
            <a:pPr marL="1085850" lvl="2" indent="-171450">
              <a:buFont typeface="Arial" panose="020B0604020202020204" pitchFamily="34" charset="0"/>
              <a:buChar char="•"/>
            </a:pPr>
            <a:r>
              <a:rPr lang="en-US" dirty="0"/>
              <a:t>Students apply knowledge to their own code bases</a:t>
            </a:r>
          </a:p>
          <a:p>
            <a:pPr marL="1085850" lvl="2" indent="-171450">
              <a:buFont typeface="Arial" panose="020B0604020202020204" pitchFamily="34" charset="0"/>
              <a:buChar char="•"/>
            </a:pPr>
            <a:r>
              <a:rPr lang="en-US" dirty="0"/>
              <a:t>Instructors engage students during the dojo and provide guidance</a:t>
            </a:r>
          </a:p>
          <a:p>
            <a:pPr marL="1085850" lvl="2" indent="-171450">
              <a:buFont typeface="Arial" panose="020B0604020202020204" pitchFamily="34" charset="0"/>
              <a:buChar char="•"/>
            </a:pPr>
            <a:r>
              <a:rPr lang="en-US" dirty="0"/>
              <a:t>Correct mistakes in real-time</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a:p>
            <a:pPr marL="285750" indent="-285750">
              <a:buFont typeface="Arial" panose="020B0604020202020204" pitchFamily="34" charset="0"/>
              <a:buChar char="•"/>
            </a:pPr>
            <a:r>
              <a:rPr lang="en-US" dirty="0"/>
              <a:t>Subject to change based on observations and feedback</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Notice the orange line and how very few defects are found during the coding process and by the time we get to releasing the code there are still several defects which we typically label as technical debt.</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shift the testing process to the left and make it a part of the development process we eliminate most of the defect right away so that mot of them are found before we get to releasing the code. This means we have far less technical debt to manage and fewer bugs to slow us down from delivering new functionality.</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If that build fails the original author of the code will often have to pass the request onto a deployment team that specializes in deploying to the environment</a:t>
            </a:r>
          </a:p>
          <a:p>
            <a:pPr marL="171450" indent="-171450">
              <a:buFont typeface="Arial" panose="020B0604020202020204" pitchFamily="34" charset="0"/>
              <a:buChar char="•"/>
            </a:pPr>
            <a:r>
              <a:rPr lang="en-US" dirty="0"/>
              <a:t>From that point on, the request goes into another backlog as a requirement and the cycle continues through the various layers until the feature is delivered </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383617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their workforce on DevOps and cloud technologies. </a:t>
            </a:r>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opensource.com/article/18/6/life-cycle-software-bug" TargetMode="External"/><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5.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0.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www.pexels.com/photo/person-using-macbook-1181258/" TargetMode="External"/><Relationship Id="rId10" Type="http://schemas.openxmlformats.org/officeDocument/2006/relationships/image" Target="../media/image35.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12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12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12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12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12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12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1200"/>
              </a:spcAft>
              <a:buFont typeface="Arial" panose="020B0604020202020204" pitchFamily="34" charset="0"/>
              <a:buChar char="•"/>
            </a:pPr>
            <a:r>
              <a:rPr lang="en-US" sz="1400" dirty="0"/>
              <a:t>DORA Metrics – A set of scientifically shown metrics that separate successful development groups from struggling development groups.</a:t>
            </a:r>
          </a:p>
          <a:p>
            <a:pPr marL="285750" indent="-285750">
              <a:lnSpc>
                <a:spcPct val="90000"/>
              </a:lnSpc>
              <a:spcAft>
                <a:spcPts val="1200"/>
              </a:spcAft>
              <a:buFont typeface="Arial" panose="020B0604020202020204" pitchFamily="34" charset="0"/>
              <a:buChar char="•"/>
            </a:pPr>
            <a:r>
              <a:rPr lang="en-US" sz="1400" dirty="0"/>
              <a:t>Containerization – A deployment process that bundles application code with all the files it needs to run on any infrastructure.</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92500" lnSpcReduction="20000"/>
          </a:bodyPr>
          <a:lstStyle/>
          <a:p>
            <a:pPr marL="285750" indent="-285750">
              <a:spcAft>
                <a:spcPts val="1200"/>
              </a:spcAft>
              <a:buFont typeface="Arial" panose="020B0604020202020204" pitchFamily="34" charset="0"/>
              <a:buChar char="•"/>
            </a:pPr>
            <a:r>
              <a:rPr lang="en-US" sz="2000" dirty="0"/>
              <a:t>Conference room on-site</a:t>
            </a:r>
          </a:p>
          <a:p>
            <a:pPr marL="285750" indent="-285750">
              <a:spcAft>
                <a:spcPts val="1200"/>
              </a:spcAft>
              <a:buFont typeface="Arial" panose="020B0604020202020204" pitchFamily="34" charset="0"/>
              <a:buChar char="•"/>
            </a:pPr>
            <a:r>
              <a:rPr lang="en-US" sz="2000" dirty="0"/>
              <a:t>Need table, chairs, whiteboard, and projector or big screen</a:t>
            </a:r>
          </a:p>
          <a:p>
            <a:pPr marL="285750" indent="-285750">
              <a:spcAft>
                <a:spcPts val="1200"/>
              </a:spcAft>
              <a:buFont typeface="Arial" panose="020B0604020202020204" pitchFamily="34" charset="0"/>
              <a:buChar char="•"/>
            </a:pPr>
            <a:r>
              <a:rPr lang="en-US" sz="2000" dirty="0"/>
              <a:t>2 teams</a:t>
            </a:r>
          </a:p>
          <a:p>
            <a:pPr marL="285750" indent="-285750">
              <a:spcAft>
                <a:spcPts val="1200"/>
              </a:spcAft>
              <a:buFont typeface="Arial" panose="020B0604020202020204" pitchFamily="34" charset="0"/>
              <a:buChar char="•"/>
            </a:pPr>
            <a:r>
              <a:rPr lang="en-US" sz="2000" dirty="0"/>
              <a:t>16 student maximum</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904509863"/>
              </p:ext>
            </p:extLst>
          </p:nvPr>
        </p:nvGraphicFramePr>
        <p:xfrm>
          <a:off x="838200" y="914928"/>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Delivery – 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2735918991"/>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1407208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38797"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6A69262-5A20-9A07-B23F-ABBD9452C4A2}"/>
              </a:ext>
            </a:extLst>
          </p:cNvPr>
          <p:cNvSpPr/>
          <p:nvPr/>
        </p:nvSpPr>
        <p:spPr>
          <a:xfrm>
            <a:off x="4651022" y="2658753"/>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215510"/>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12954" y="6675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560694"/>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439321"/>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716470"/>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3060264"/>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661446" y="1663127"/>
            <a:ext cx="1251508" cy="23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a:off x="7404111" y="1663127"/>
            <a:ext cx="1596262" cy="5520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869664"/>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886077"/>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269909"/>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5049282"/>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261219"/>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660742"/>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215179"/>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869664"/>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901045"/>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194185"/>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496378"/>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5506210" y="3071152"/>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8EAD9DB9-5C07-410D-27DA-61B23C00526E}"/>
              </a:ext>
            </a:extLst>
          </p:cNvPr>
          <p:cNvCxnSpPr>
            <a:cxnSpLocks/>
          </p:cNvCxnSpPr>
          <p:nvPr/>
        </p:nvCxnSpPr>
        <p:spPr>
          <a:xfrm flipH="1">
            <a:off x="6299200" y="2892970"/>
            <a:ext cx="2694109" cy="48980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9" name="Multiplication Sign 118">
            <a:extLst>
              <a:ext uri="{FF2B5EF4-FFF2-40B4-BE49-F238E27FC236}">
                <a16:creationId xmlns:a16="http://schemas.microsoft.com/office/drawing/2014/main" id="{C6062071-B831-63F3-5782-27A94A6FF5AE}"/>
              </a:ext>
            </a:extLst>
          </p:cNvPr>
          <p:cNvSpPr/>
          <p:nvPr/>
        </p:nvSpPr>
        <p:spPr>
          <a:xfrm>
            <a:off x="5170545" y="3047846"/>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3A6C28FD-A771-FB2D-11A7-6155D8076C7E}"/>
              </a:ext>
            </a:extLst>
          </p:cNvPr>
          <p:cNvCxnSpPr>
            <a:cxnSpLocks/>
          </p:cNvCxnSpPr>
          <p:nvPr/>
        </p:nvCxnSpPr>
        <p:spPr>
          <a:xfrm flipV="1">
            <a:off x="6299200" y="2468952"/>
            <a:ext cx="2608412" cy="708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944710" y="1402409"/>
            <a:ext cx="6055663" cy="568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903430"/>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fade">
                                      <p:cBhvr>
                                        <p:cTn id="101" dur="500"/>
                                        <p:tgtEl>
                                          <p:spTgt spid="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20"/>
                                        </p:tgtEl>
                                        <p:attrNameLst>
                                          <p:attrName>style.visibility</p:attrName>
                                        </p:attrNameLst>
                                      </p:cBhvr>
                                      <p:to>
                                        <p:strVal val="visible"/>
                                      </p:to>
                                    </p:set>
                                    <p:animEffect transition="in" filter="fade">
                                      <p:cBhvr>
                                        <p:cTn id="106" dur="500"/>
                                        <p:tgtEl>
                                          <p:spTgt spid="12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24"/>
                                        </p:tgtEl>
                                        <p:attrNameLst>
                                          <p:attrName>style.visibility</p:attrName>
                                        </p:attrNameLst>
                                      </p:cBhvr>
                                      <p:to>
                                        <p:strVal val="visible"/>
                                      </p:to>
                                    </p:set>
                                    <p:animEffect transition="in" filter="fade">
                                      <p:cBhvr>
                                        <p:cTn id="11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E71B248-521F-CD36-1AD0-D87DB13309AE}"/>
              </a:ext>
            </a:extLst>
          </p:cNvPr>
          <p:cNvSpPr/>
          <p:nvPr/>
        </p:nvSpPr>
        <p:spPr>
          <a:xfrm>
            <a:off x="6976107" y="3973659"/>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fade">
                                      <p:cBhvr>
                                        <p:cTn id="52" dur="500"/>
                                        <p:tgtEl>
                                          <p:spTgt spid="1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10"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par>
                                <p:cTn id="73" presetID="10" presetClass="entr" presetSubtype="0" fill="hold"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normAutofit/>
          </a:bodyPr>
          <a:lstStyle/>
          <a:p>
            <a:r>
              <a:rPr lang="en-US" u="sng" dirty="0"/>
              <a:t>Transformation Program</a:t>
            </a:r>
          </a:p>
          <a:p>
            <a:pPr marL="342900" indent="-342900">
              <a:buFont typeface="Arial" panose="020B0604020202020204" pitchFamily="34" charset="0"/>
              <a:buChar char="•"/>
            </a:pPr>
            <a:r>
              <a:rPr lang="en-US"/>
              <a:t>Shorter cycle </a:t>
            </a:r>
            <a:r>
              <a:rPr lang="en-US" dirty="0"/>
              <a:t>t</a:t>
            </a:r>
            <a:r>
              <a:rPr lang="en-US"/>
              <a:t>imes</a:t>
            </a:r>
            <a:endParaRPr lang="en-US" dirty="0"/>
          </a:p>
          <a:p>
            <a:pPr marL="342900" indent="-342900">
              <a:buFont typeface="Arial" panose="020B0604020202020204" pitchFamily="34" charset="0"/>
              <a:buChar char="•"/>
            </a:pPr>
            <a:r>
              <a:rPr lang="en-US" dirty="0"/>
              <a:t>Reduced risk</a:t>
            </a:r>
          </a:p>
          <a:p>
            <a:pPr marL="342900" indent="-342900">
              <a:buFont typeface="Arial" panose="020B0604020202020204" pitchFamily="34" charset="0"/>
              <a:buChar char="•"/>
            </a:pPr>
            <a:r>
              <a:rPr lang="en-US" dirty="0"/>
              <a:t>Consistent deliveries</a:t>
            </a:r>
          </a:p>
          <a:p>
            <a:pPr marL="342900" indent="-342900">
              <a:buFont typeface="Arial" panose="020B0604020202020204" pitchFamily="34" charset="0"/>
              <a:buChar char="•"/>
            </a:pPr>
            <a:r>
              <a:rPr lang="en-US" dirty="0"/>
              <a:t>Fast deployments</a:t>
            </a:r>
          </a:p>
          <a:p>
            <a:pPr marL="342900" indent="-342900">
              <a:buFont typeface="Arial" panose="020B0604020202020204" pitchFamily="34" charset="0"/>
              <a:buChar char="•"/>
            </a:pPr>
            <a:r>
              <a:rPr lang="en-US" dirty="0"/>
              <a:t>Collaborative environments</a:t>
            </a:r>
          </a:p>
          <a:p>
            <a:pPr marL="342900" indent="-342900">
              <a:buFont typeface="Arial" panose="020B0604020202020204" pitchFamily="34" charset="0"/>
              <a:buChar char="•"/>
            </a:pPr>
            <a:r>
              <a:rPr lang="en-US" dirty="0"/>
              <a:t>Measurable outcomes</a:t>
            </a:r>
          </a:p>
          <a:p>
            <a:endParaRPr lang="en-US" dirty="0"/>
          </a:p>
          <a:p>
            <a:endParaRPr lang="en-US" dirty="0"/>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5"/>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26</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sz="2800" dirty="0"/>
              <a:t>“Move XYZ's on-premises product suite to a cloud-based solution while also improving the sustainability of XYZ's products”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408287" y="1884734"/>
            <a:ext cx="8006644" cy="4462760"/>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b="0" dirty="0">
                <a:effectLst/>
                <a:latin typeface="Consolas" panose="020B0609020204030204" pitchFamily="49" charset="0"/>
              </a:rPr>
              <a:t>Continuous Integration and Continuous Delivery</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CI/CD pipeline</a:t>
            </a:r>
          </a:p>
          <a:p>
            <a:pPr marL="285750" indent="-285750">
              <a:spcAft>
                <a:spcPts val="24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24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2400"/>
              </a:spcAft>
              <a:buFont typeface="Arial" panose="020B0604020202020204" pitchFamily="34" charset="0"/>
              <a:buChar char="•"/>
            </a:pPr>
            <a:r>
              <a:rPr lang="en-US" b="0" dirty="0">
                <a:effectLst/>
                <a:latin typeface="Consolas" panose="020B0609020204030204" pitchFamily="49" charset="0"/>
              </a:rPr>
              <a:t>Deploy code to the cloud (AWS)</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24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2.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1589</TotalTime>
  <Words>2359</Words>
  <Application>Microsoft Office PowerPoint</Application>
  <PresentationFormat>Widescreen</PresentationFormat>
  <Paragraphs>316</Paragraphs>
  <Slides>27</Slides>
  <Notes>23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“Move XYZ's on-premises product suite to a cloud-based solution while also improving the sustainability of XYZ's products”</vt:lpstr>
      <vt:lpstr>Objectives and Milestones</vt:lpstr>
      <vt:lpstr>Techniques and Skills</vt:lpstr>
      <vt:lpstr>DevOps Techniques and Skills </vt:lpstr>
      <vt:lpstr>Delivery Structure</vt:lpstr>
      <vt:lpstr>Pilot Cohort</vt:lpstr>
      <vt:lpstr>Schedule</vt:lpstr>
      <vt:lpstr>Delivery – 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44</cp:revision>
  <dcterms:created xsi:type="dcterms:W3CDTF">2023-10-06T19:09:32Z</dcterms:created>
  <dcterms:modified xsi:type="dcterms:W3CDTF">2023-10-11T20:28:28Z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